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4" r:id="rId5"/>
    <p:sldId id="265" r:id="rId6"/>
    <p:sldId id="285" r:id="rId7"/>
    <p:sldId id="277" r:id="rId8"/>
    <p:sldId id="283" r:id="rId9"/>
    <p:sldId id="284" r:id="rId10"/>
    <p:sldId id="279" r:id="rId11"/>
    <p:sldId id="280" r:id="rId12"/>
    <p:sldId id="267" r:id="rId13"/>
    <p:sldId id="273" r:id="rId14"/>
    <p:sldId id="275" r:id="rId15"/>
    <p:sldId id="276" r:id="rId16"/>
    <p:sldId id="268" r:id="rId17"/>
    <p:sldId id="25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915A-A995-443E-892F-BBE0CC8AA3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potrebsouz.ru/" TargetMode="External"/><Relationship Id="rId2" Type="http://schemas.openxmlformats.org/officeDocument/2006/relationships/hyperlink" Target="https://www.cbr.ru/Receptio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s/" TargetMode="External"/><Relationship Id="rId2" Type="http://schemas.openxmlformats.org/officeDocument/2006/relationships/hyperlink" Target="http://edu.pacc.ru/course5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cubator.ru/" TargetMode="External"/><Relationship Id="rId5" Type="http://schemas.openxmlformats.org/officeDocument/2006/relationships/hyperlink" Target="https://vashifinancy.ru/" TargetMode="External"/><Relationship Id="rId4" Type="http://schemas.openxmlformats.org/officeDocument/2006/relationships/hyperlink" Target="https://university.cbr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eey@yandex.ru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9373" y="1972755"/>
            <a:ext cx="8888627" cy="1693084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Основные правила финансовой безопасности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1038" y="4876800"/>
            <a:ext cx="7306962" cy="15404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2020 года в России значительно наметился рост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финансовых мошенничеств…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8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стали жертвой финансовой пирамиды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Составьте претензию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Обратитесь в правоохранительные органы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Соберите доказательства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Действуйте сообща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молчите</a:t>
            </a:r>
          </a:p>
          <a:p>
            <a:endParaRPr lang="ru-RU" dirty="0"/>
          </a:p>
        </p:txBody>
      </p:sp>
      <p:pic>
        <p:nvPicPr>
          <p:cNvPr id="4" name="Picture 2" descr="\\Ceey-one\файлообменник\15 Запольских Елена Григорьевна\КОНФЕРЕНЦИИ ОН_ЛАЙН\ФИНАНСОВЫЕ ПИРАМИДЫ\ФП расстр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9597" y="3069238"/>
            <a:ext cx="550072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 еще можно обратиться с жалобами?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9643" y="1548714"/>
            <a:ext cx="10604157" cy="4628249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2"/>
              </a:rPr>
              <a:t>Банк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Союз защиты прав потребителей финансовых услуг (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ФинПотребСоюз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ru-RU" u="sng" dirty="0">
                <a:hlinkClick r:id="rId3"/>
              </a:rPr>
              <a:t>   </a:t>
            </a:r>
            <a:r>
              <a:rPr lang="ru-RU" b="1" u="sng" dirty="0">
                <a:hlinkClick r:id="rId3"/>
              </a:rPr>
              <a:t>http://www.finpotrebsouz.ru/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фонд защиты прав вкладчиков и акционеров </a:t>
            </a:r>
            <a:r>
              <a:rPr lang="ru-RU" b="1" dirty="0">
                <a:solidFill>
                  <a:srgbClr val="0070C0"/>
                </a:solidFill>
              </a:rPr>
              <a:t>https://fedfond.ru/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финансовой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переходите по сомнительным ссылкам, которые могут вести на сайты злоумышленников, пользуйтесь антивирусными программами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открывайте подозрительных писем и не скачивайте содержащихся в них файлов</a:t>
            </a:r>
          </a:p>
          <a:p>
            <a:r>
              <a:rPr lang="ru-RU" sz="39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Никому и ни при каких обстоятельствах не сообщайте данные своих банковских карт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используйте одинаковые пароли для входа в свои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различных сайтах. Создавайте как можно более сложные пароли из комбинаций букв, цифр и символов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случае совершения мошеннический действий, обращаемся сначала в банк, а затем в полицию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финансовой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Контролируйте операции по счету. Подключите услугу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СМС-информирования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всем своим активным картам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позволяйте продавцам и официантам уносить карту из поля вашего зрения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Делайте покупки только на сайтах, которые обеспечивают безопасное соединение. Адрес такого ресурса начинается с https://. В адресной строке есть значок в виде закрытого замка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 обращаться? 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2037634" y="468472"/>
            <a:ext cx="8914775" cy="57673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08549"/>
              </p:ext>
            </p:extLst>
          </p:nvPr>
        </p:nvGraphicFramePr>
        <p:xfrm>
          <a:off x="749642" y="1120345"/>
          <a:ext cx="10849233" cy="521455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54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5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4699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latin typeface="Gilroy-Light"/>
                        </a:rPr>
                        <a:t>Роспотребнадзор</a:t>
                      </a:r>
                      <a:endParaRPr lang="ru-RU" sz="1800" u="none" dirty="0">
                        <a:latin typeface="Gilroy-Light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  <a:hlinkClick r:id="" action="ppaction://noaction"/>
                        </a:rPr>
                        <a:t>www.rospotrebnadzor.ru</a:t>
                      </a:r>
                      <a:endParaRPr lang="ru-RU" sz="1800" dirty="0">
                        <a:latin typeface="Gilroy-Light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8 499 973-26-90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4822 35-58-31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информирование и консультирование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разъяснение законодательства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проведение проверок финансовых организаций и привлечение их к административной ответственности за допущенные нарушения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участие в судебной защите потребителя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487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latin typeface="Gilroy-Light"/>
                        </a:rPr>
                        <a:t>Банк России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u="sng" dirty="0">
                          <a:latin typeface="Gilroy-Light"/>
                          <a:hlinkClick r:id="" action="ppaction://noaction"/>
                        </a:rPr>
                        <a:t>www.cbr.ru</a:t>
                      </a:r>
                      <a:endParaRPr lang="ru-RU" sz="1800" u="sng" dirty="0">
                        <a:latin typeface="Gilroy-Light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8 800 250-40-72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4822 32-03-92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проведение проверок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требование к финансовой организации об устранении нарушений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365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  <a:latin typeface="Gilroy-Light"/>
                        </a:rPr>
                        <a:t>Агентство по страхованию вкладов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Gilroy-Light"/>
                        <a:hlinkClick r:id="" action="ppaction://noaction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en-US" sz="1800" u="sng" dirty="0">
                          <a:latin typeface="Gilroy-Light"/>
                          <a:hlinkClick r:id="" action="ppaction://noaction"/>
                        </a:rPr>
                        <a:t>www</a:t>
                      </a:r>
                      <a:r>
                        <a:rPr lang="ru-RU" sz="1800" u="sng" dirty="0">
                          <a:latin typeface="Gilroy-Light"/>
                          <a:hlinkClick r:id="" action="ppaction://noaction"/>
                        </a:rPr>
                        <a:t>.</a:t>
                      </a:r>
                      <a:r>
                        <a:rPr lang="en-US" sz="1800" u="sng" dirty="0" err="1">
                          <a:latin typeface="Gilroy-Light"/>
                          <a:hlinkClick r:id="" action="ppaction://noaction"/>
                        </a:rPr>
                        <a:t>asv</a:t>
                      </a:r>
                      <a:r>
                        <a:rPr lang="ru-RU" sz="1800" u="sng" dirty="0">
                          <a:latin typeface="Gilroy-Light"/>
                          <a:hlinkClick r:id="" action="ppaction://noaction"/>
                        </a:rPr>
                        <a:t>.</a:t>
                      </a:r>
                      <a:r>
                        <a:rPr lang="en-US" sz="1800" u="sng" dirty="0">
                          <a:latin typeface="Gilroy-Light"/>
                          <a:hlinkClick r:id="" action="ppaction://noaction"/>
                        </a:rPr>
                        <a:t>org</a:t>
                      </a:r>
                      <a:r>
                        <a:rPr lang="ru-RU" sz="1800" u="sng" dirty="0">
                          <a:latin typeface="Gilroy-Light"/>
                          <a:hlinkClick r:id="" action="ppaction://noaction"/>
                        </a:rPr>
                        <a:t>.</a:t>
                      </a:r>
                      <a:r>
                        <a:rPr lang="en-US" sz="1800" u="sng" dirty="0" err="1">
                          <a:latin typeface="Gilroy-Light"/>
                          <a:hlinkClick r:id="" action="ppaction://noaction"/>
                        </a:rPr>
                        <a:t>ru</a:t>
                      </a:r>
                      <a:r>
                        <a:rPr lang="ru-RU" sz="1800" dirty="0">
                          <a:latin typeface="Gilroy-Light"/>
                        </a:rPr>
                        <a:t>  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8 800 200-08-05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реализация процедуры банкротства банков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страховые возмещения по вкладам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41049" y="1770567"/>
            <a:ext cx="831799" cy="840121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1012469" y="3811439"/>
            <a:ext cx="738199" cy="808784"/>
          </a:xfrm>
          <a:prstGeom prst="roundRect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6" r="22838"/>
          <a:stretch/>
        </p:blipFill>
        <p:spPr bwMode="auto">
          <a:xfrm>
            <a:off x="957454" y="5091001"/>
            <a:ext cx="824948" cy="8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 обращаться? 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265" y="1276865"/>
            <a:ext cx="10686535" cy="490009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810196" y="1045121"/>
            <a:ext cx="8914775" cy="57673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95679"/>
              </p:ext>
            </p:extLst>
          </p:nvPr>
        </p:nvGraphicFramePr>
        <p:xfrm>
          <a:off x="749643" y="988541"/>
          <a:ext cx="10758617" cy="535251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4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5520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latin typeface="Gilroy-Light"/>
                        </a:rPr>
                        <a:t>Финансовый омбудсмен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err="1">
                          <a:latin typeface="Gilroy-Light"/>
                        </a:rPr>
                        <a:t>www</a:t>
                      </a:r>
                      <a:r>
                        <a:rPr lang="ru-RU" sz="1800" dirty="0">
                          <a:latin typeface="Gilroy-Light"/>
                        </a:rPr>
                        <a:t>.</a:t>
                      </a:r>
                      <a:r>
                        <a:rPr lang="en-US" sz="1800" u="sng" dirty="0">
                          <a:latin typeface="Gilroy-Light"/>
                          <a:hlinkClick r:id="" action="ppaction://noaction"/>
                        </a:rPr>
                        <a:t>arb.ru/b2c/abuse</a:t>
                      </a:r>
                      <a:r>
                        <a:rPr lang="en-US" sz="1800" b="1" u="sng" dirty="0">
                          <a:latin typeface="Gilroy-Light"/>
                          <a:hlinkClick r:id="" action="ppaction://noaction"/>
                        </a:rPr>
                        <a:t>/</a:t>
                      </a:r>
                      <a:r>
                        <a:rPr lang="ru-RU" sz="1800" b="1" u="sng" dirty="0">
                          <a:latin typeface="Gilroy-Light"/>
                        </a:rPr>
                        <a:t> 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en-US" sz="1800" u="sng" dirty="0">
                          <a:latin typeface="Gilroy-Light"/>
                          <a:hlinkClick r:id="" action="ppaction://noaction"/>
                        </a:rPr>
                        <a:t>finomb@arb.ru</a:t>
                      </a:r>
                      <a:endParaRPr lang="ru-RU" sz="1800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досудебное урегулирование спора с финансовой организацией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409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800" b="1" u="none" dirty="0">
                          <a:solidFill>
                            <a:schemeClr val="tx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Gilroy-Light"/>
                        </a:rPr>
                        <a:t>Потребительские организации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юридические консультации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представление интересов </a:t>
                      </a:r>
                      <a:b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потребителя в суде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717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800" b="1" u="none" dirty="0">
                          <a:solidFill>
                            <a:schemeClr val="tx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Gilroy-Light"/>
                        </a:rPr>
                        <a:t>Органы местного самоуправления (муниципалитеты)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консультирование и содействие подаче исков в суд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870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6675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800" b="1" u="none" kern="1200" dirty="0">
                          <a:solidFill>
                            <a:schemeClr val="tx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Gilroy-Light"/>
                          <a:ea typeface="+mn-ea"/>
                          <a:cs typeface="+mn-cs"/>
                        </a:rPr>
                        <a:t>Суд по месту жительства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ru-RU" sz="1800" b="1" u="none" dirty="0">
                        <a:solidFill>
                          <a:schemeClr val="tx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установление факта нарушения закона или договора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взыскание суммы ущерба, штрафа, неустойки (как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 в пользу потребителя, так и банка, МФО, коллектора)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600" b="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Ссылки на обучающие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500" u="sng" dirty="0">
                <a:solidFill>
                  <a:srgbClr val="FF0000"/>
                </a:solidFill>
                <a:hlinkClick r:id="rId2"/>
              </a:rPr>
              <a:t>   </a:t>
            </a:r>
            <a:r>
              <a:rPr lang="ru-RU" sz="35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https://fincult.info/articles/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Финансовая культура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      https://university.cbr.ru/</a:t>
            </a: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Университет Центрального Банка России</a:t>
            </a:r>
          </a:p>
          <a:p>
            <a:pPr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https://vashifinancy.ru/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Ваши финансы</a:t>
            </a:r>
          </a:p>
          <a:p>
            <a:pPr>
              <a:buNone/>
            </a:pP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u="sng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Стопмошенник18   </a:t>
            </a:r>
            <a:r>
              <a:rPr lang="ru-RU" sz="35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Телеграмм-канал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 мошенниках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finansy.v.poryadke</a:t>
            </a:r>
            <a:r>
              <a:rPr lang="en-US" sz="3600" b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финансового просвещения УР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https://fincubator.ru</a:t>
            </a:r>
            <a:r>
              <a:rPr lang="ru-RU" sz="4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Ассоциация развития финансовой грамотности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324" y="1972754"/>
            <a:ext cx="8855676" cy="2912283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АУДО УР 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«Центр финансового просвещения»</a:t>
            </a:r>
            <a:r>
              <a:rPr lang="ru-RU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Адрес:  УР, г. Ижевск, ул. пл.50 лет Октября, д.7 «а»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Телефоны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+(3412)43-86-86, 8-952-401-53-41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hlinkClick r:id="rId2"/>
              </a:rPr>
              <a:t>ceey@yandex.ru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В контакте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ru-RU" sz="4000" b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u="sng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finansy.v.poryadke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1038" y="4876800"/>
            <a:ext cx="7306962" cy="15404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8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37038" y="5486400"/>
            <a:ext cx="10050162" cy="12287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38400" y="5643578"/>
            <a:ext cx="9753600" cy="900114"/>
          </a:xfrm>
        </p:spPr>
        <p:txBody>
          <a:bodyPr>
            <a:normAutofit/>
          </a:bodyPr>
          <a:lstStyle/>
          <a:p>
            <a:r>
              <a:rPr lang="ru-RU" sz="53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avings-888x544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28" b="828"/>
          <a:stretch>
            <a:fillRect/>
          </a:stretch>
        </p:blipFill>
        <p:spPr>
          <a:xfrm>
            <a:off x="1902941" y="501392"/>
            <a:ext cx="9992497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0790" y="4720281"/>
            <a:ext cx="10696660" cy="21377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Source Sans Pro"/>
                <a:cs typeface="Times New Roman" pitchFamily="18" charset="0"/>
                <a:sym typeface="Source Sans Pro"/>
              </a:rPr>
              <a:t>Финансовое мошенничество</a:t>
            </a:r>
          </a:p>
          <a:p>
            <a:pPr lvl="0"/>
            <a:r>
              <a:rPr lang="ru-RU" dirty="0">
                <a:solidFill>
                  <a:schemeClr val="dk1"/>
                </a:solidFill>
                <a:latin typeface="Times New Roman" pitchFamily="18" charset="0"/>
                <a:ea typeface="Libre Baskerville"/>
                <a:cs typeface="Times New Roman" pitchFamily="18" charset="0"/>
                <a:sym typeface="Libre Baskerville"/>
              </a:rPr>
              <a:t>вид экономического преступления = противоправные действия в сфере денежного обращения, совершенные путем обмана, злоупотребления доверием и других манипуляций с целью незаконного обогащения (ст. 159 УК РФ)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3" descr="D:\УЧЕБА и Хобби\ЦФП\финансовые мошенни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473" b="4473"/>
          <a:stretch>
            <a:fillRect/>
          </a:stretch>
        </p:blipFill>
        <p:spPr bwMode="auto">
          <a:xfrm>
            <a:off x="700216" y="395416"/>
            <a:ext cx="10692714" cy="4333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Причины, по которым в нашем регионе очень много случаев мошенничеств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Низкая финансовая грамотность</a:t>
            </a:r>
          </a:p>
          <a:p>
            <a:pPr fontAlgn="base"/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Излишняя доверчивость    граждан</a:t>
            </a:r>
          </a:p>
          <a:p>
            <a:pPr fontAlgn="base"/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Желание "легкой "наживы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724" y="4227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Психологические приемы воздействия (социальная инженерия)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1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Настаивает на быстром принятии решения, не дает жертве подумать, взвесить все «за и против», ставит временные ограничения.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2. Пытается запутать жертву, отвлекает на ненужные темы.                                           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3. Оказывает давление на жертву, пытается вызвать чувство вины.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4. Обращается с нестандартной просьбой или интересным предложением.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5. Очень любезен, предусмотрителен, тактичен, обладает высокой степенью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хорошим ораторским даром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мошенника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2022" y="1825624"/>
            <a:ext cx="10521778" cy="468226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Выманить обманным путем платежные данные карты в целях завладения вашими денежными средствами: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16-значный номер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Имя владельца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Срок действия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CVV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Код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банка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Пин-код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Главное правило безопасности – никогда и ни при каких обстоятельствах не сообщать конфиденциальные данные своих банковских карт!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Подозрительные ссылки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виде цифр: 178.548.232.26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 символом @: http://bank.ru@phishing.com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 двумя и более адресами: http://bank.ru@phishing.com?go=http://bukl.ru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начале адреса сайта после "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" нет точки: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wwwbank.ru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www-bank.ru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замена букв "о" на цифру "О", заглавных на прописные, "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" на "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при наведении "мыши" ссылка выглядит иначе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Финансовые пирамиды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66335"/>
            <a:ext cx="10744200" cy="4992130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 участника формируется в том числе за счет вложений новых привлекаемых им участников!!!!!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Предлагают доход, который превышает уровень рынка банковских вкладов.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Убеждают в легкости заработка.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Отсутствует лицензия Банка России.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Нет точного определения, чем занимается организация.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Нет информации об учредителях и руководителях организации.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Отсутствие договора.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Агрессивная реклама.</a:t>
            </a:r>
          </a:p>
          <a:p>
            <a:endParaRPr lang="ru-RU" dirty="0"/>
          </a:p>
        </p:txBody>
      </p:sp>
      <p:pic>
        <p:nvPicPr>
          <p:cNvPr id="4" name="Picture 6" descr="\\Ceey-one\файлообменник\15 Запольских Елена Григорьевна\КОНФЕРЕНЦИИ ОН_ЛАЙН\ФИНАНСОВЫЕ ПИРАМИДЫ\ЦБ_Финансовая_пирамид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5038" y="5167602"/>
            <a:ext cx="4629665" cy="158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Число финансовых пирамид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выросло в четыре раза!!!!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Почти 900 финансовых пирамид Банк России обнаружил в 2021 году</a:t>
            </a:r>
          </a:p>
          <a:p>
            <a:r>
              <a:rPr lang="ru-RU" dirty="0"/>
              <a:t>Это в 4 раза больше, чем годом ранее. В половине мошеннических проектов людям обещали невероятные заработки на </a:t>
            </a:r>
            <a:r>
              <a:rPr lang="ru-RU" dirty="0" err="1"/>
              <a:t>криптовалюте</a:t>
            </a:r>
            <a:r>
              <a:rPr lang="ru-RU" dirty="0"/>
              <a:t>. </a:t>
            </a:r>
          </a:p>
          <a:p>
            <a:r>
              <a:rPr lang="ru-RU" dirty="0"/>
              <a:t>Чтобы вызвать доверие к своему бизнесу, мошенники нередко размещают рекламу участие популярных </a:t>
            </a:r>
            <a:r>
              <a:rPr lang="ru-RU" dirty="0" err="1"/>
              <a:t>блогеров</a:t>
            </a:r>
            <a:r>
              <a:rPr lang="ru-RU" dirty="0"/>
              <a:t>, выпускают </a:t>
            </a:r>
            <a:r>
              <a:rPr lang="ru-RU" dirty="0" err="1"/>
              <a:t>фейковые</a:t>
            </a:r>
            <a:r>
              <a:rPr lang="ru-RU" dirty="0"/>
              <a:t> </a:t>
            </a:r>
            <a:r>
              <a:rPr lang="ru-RU" dirty="0" err="1"/>
              <a:t>проморолики</a:t>
            </a:r>
            <a:r>
              <a:rPr lang="ru-RU" dirty="0"/>
              <a:t> с участием известных людей, а также используют названия настоящих прибыльных компаний.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ВАЖНО!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Прежде чем доверить свои накопления какой-либо компании, найдите ее в реестрах Банка России </a:t>
            </a:r>
            <a:r>
              <a:rPr lang="ru-RU" dirty="0">
                <a:solidFill>
                  <a:srgbClr val="FF0000"/>
                </a:solidFill>
              </a:rPr>
              <a:t>http://cbr.ru/fmp_check/.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Убедитесь, что ее нет в списке сомнительных организаций </a:t>
            </a:r>
            <a:r>
              <a:rPr lang="ru-RU" dirty="0">
                <a:solidFill>
                  <a:srgbClr val="FF0000"/>
                </a:solidFill>
              </a:rPr>
              <a:t>https://cbr.ru/inside/warning-list</a:t>
            </a:r>
            <a:r>
              <a:rPr lang="ru-RU" dirty="0"/>
              <a:t>/  - если она там значится и к тому же у нее нет лицензии, скорее всего, вы потеряете все вложенные деньги.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Подробнее о том, как разоблачить мошенников под вывеской «успешной инвестиционной компании»: </a:t>
            </a:r>
            <a:r>
              <a:rPr lang="ru-RU" dirty="0">
                <a:solidFill>
                  <a:srgbClr val="FF0000"/>
                </a:solidFill>
              </a:rPr>
              <a:t>https://fincult.info/article/finansovaya-piramida-kak-ee-raspoznat</a:t>
            </a:r>
            <a:r>
              <a:rPr lang="ru-RU" dirty="0"/>
              <a:t>/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1012</Words>
  <Application>Microsoft Office PowerPoint</Application>
  <PresentationFormat>Широкоэкранный</PresentationFormat>
  <Paragraphs>133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Gilroy-Light</vt:lpstr>
      <vt:lpstr>Times New Roman</vt:lpstr>
      <vt:lpstr>Wingdings</vt:lpstr>
      <vt:lpstr>Office Theme</vt:lpstr>
      <vt:lpstr>Основные правила финансовой безопасности </vt:lpstr>
      <vt:lpstr>Презентация PowerPoint</vt:lpstr>
      <vt:lpstr>Причины, по которым в нашем регионе очень много случаев мошенничеств</vt:lpstr>
      <vt:lpstr>Психологические приемы воздействия (социальная инженерия)</vt:lpstr>
      <vt:lpstr>Цель мошенника</vt:lpstr>
      <vt:lpstr>Подозрительные ссылки </vt:lpstr>
      <vt:lpstr>Финансовые пирамиды</vt:lpstr>
      <vt:lpstr> Число финансовых пирамид  выросло в четыре раза!!!! </vt:lpstr>
      <vt:lpstr>ВАЖНО!</vt:lpstr>
      <vt:lpstr>Что делать, если стали жертвой финансовой пирамиды</vt:lpstr>
      <vt:lpstr>Куда еще можно обратиться с жалобами?</vt:lpstr>
      <vt:lpstr>Правила финансовой безопасности</vt:lpstr>
      <vt:lpstr>Правила финансовой безопасности</vt:lpstr>
      <vt:lpstr>Куда обращаться?  </vt:lpstr>
      <vt:lpstr>Куда обращаться?  </vt:lpstr>
      <vt:lpstr>Ссылки на обучающие ресурсы</vt:lpstr>
      <vt:lpstr>АУДО УР  «Центр финансового просвещения»  Адрес:  УР, г. Ижевск, ул. пл.50 лет Октября, д.7 «а»  Телефоны:  +(3412)43-86-86, 8-952-401-53-41   Электронная почта:  ceey@yandex.ru   В контакте:            finansy.v.poryadke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55</cp:revision>
  <dcterms:created xsi:type="dcterms:W3CDTF">2020-01-15T14:04:12Z</dcterms:created>
  <dcterms:modified xsi:type="dcterms:W3CDTF">2022-10-24T07:49:20Z</dcterms:modified>
</cp:coreProperties>
</file>